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75" r:id="rId3"/>
    <p:sldId id="278" r:id="rId4"/>
    <p:sldId id="257" r:id="rId5"/>
    <p:sldId id="279" r:id="rId6"/>
    <p:sldId id="258" r:id="rId7"/>
    <p:sldId id="262" r:id="rId8"/>
    <p:sldId id="284" r:id="rId9"/>
    <p:sldId id="313" r:id="rId10"/>
    <p:sldId id="314" r:id="rId11"/>
    <p:sldId id="333" r:id="rId12"/>
    <p:sldId id="291" r:id="rId13"/>
    <p:sldId id="276" r:id="rId14"/>
    <p:sldId id="263" r:id="rId15"/>
    <p:sldId id="311" r:id="rId16"/>
    <p:sldId id="301" r:id="rId17"/>
    <p:sldId id="315" r:id="rId18"/>
    <p:sldId id="292" r:id="rId19"/>
    <p:sldId id="259" r:id="rId20"/>
    <p:sldId id="295" r:id="rId21"/>
    <p:sldId id="298" r:id="rId22"/>
    <p:sldId id="296" r:id="rId23"/>
    <p:sldId id="297" r:id="rId24"/>
    <p:sldId id="299" r:id="rId25"/>
    <p:sldId id="316" r:id="rId26"/>
    <p:sldId id="318" r:id="rId27"/>
    <p:sldId id="322" r:id="rId28"/>
    <p:sldId id="326" r:id="rId29"/>
    <p:sldId id="302" r:id="rId30"/>
    <p:sldId id="265" r:id="rId31"/>
    <p:sldId id="283" r:id="rId32"/>
    <p:sldId id="317" r:id="rId33"/>
    <p:sldId id="307" r:id="rId34"/>
    <p:sldId id="308" r:id="rId35"/>
    <p:sldId id="286" r:id="rId36"/>
    <p:sldId id="327" r:id="rId37"/>
    <p:sldId id="328" r:id="rId38"/>
    <p:sldId id="303" r:id="rId39"/>
    <p:sldId id="304" r:id="rId40"/>
    <p:sldId id="312" r:id="rId41"/>
    <p:sldId id="319" r:id="rId42"/>
    <p:sldId id="305" r:id="rId43"/>
    <p:sldId id="280" r:id="rId44"/>
    <p:sldId id="331" r:id="rId45"/>
    <p:sldId id="332" r:id="rId46"/>
    <p:sldId id="330" r:id="rId47"/>
    <p:sldId id="321" r:id="rId48"/>
    <p:sldId id="264" r:id="rId49"/>
    <p:sldId id="320" r:id="rId50"/>
    <p:sldId id="261" r:id="rId51"/>
    <p:sldId id="329" r:id="rId52"/>
    <p:sldId id="289" r:id="rId53"/>
    <p:sldId id="323" r:id="rId54"/>
    <p:sldId id="324" r:id="rId55"/>
    <p:sldId id="325" r:id="rId56"/>
    <p:sldId id="285" r:id="rId57"/>
    <p:sldId id="30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A1A445-4A17-CB02-2CFC-1EC077948CFE}" name="Sieler Jr, Michael James" initials="SJMJ" userId="S::sielerjm@oregonstate.edu::7edeff3c-38ab-4ac3-a485-a5fc2ee9f54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1"/>
    <p:restoredTop sz="86067"/>
  </p:normalViewPr>
  <p:slideViewPr>
    <p:cSldViewPr snapToGrid="0" snapToObjects="1">
      <p:cViewPr>
        <p:scale>
          <a:sx n="110" d="100"/>
          <a:sy n="110" d="100"/>
        </p:scale>
        <p:origin x="205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BC3BF-1AB3-D04F-AADE-4876542E125E}" type="datetimeFigureOut">
              <a:rPr lang="en-US" smtClean="0"/>
              <a:t>6/13/22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87603-537B-0F4B-8C40-CC534A2B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7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watts diet is temporally more stable. Gemma and ZIRC increase over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0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Microbiome composition changes regardless of diet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Microbiome composition changes regardless of diet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05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9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93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interesting here is that exposed and unexposed (aka final timepoint, 6mpf) are overlapping in pretty much all diets. Suggesting a time effect rather than exposure for composition.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1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interesting here is that exposed and unexposed (aka final timepoint, 6mpf) are overlapping in pretty much all diets. Suggesting a time effect rather than exposure for composition.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3B2D-8D94-EC4F-B77F-00D5A23C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60072"/>
            <a:ext cx="6096000" cy="1388225"/>
          </a:xfrm>
        </p:spPr>
        <p:txBody>
          <a:bodyPr anchor="ctr">
            <a:noAutofit/>
          </a:bodyPr>
          <a:lstStyle>
            <a:lvl1pPr algn="ctr">
              <a:defRPr sz="36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42375-13B6-F84D-B483-3C4DDA6B13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2660072"/>
            <a:ext cx="6096000" cy="1388225"/>
          </a:xfrm>
          <a:solidFill>
            <a:srgbClr val="D73F09"/>
          </a:solidFill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Michael Sieler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22B95-6668-714B-9C80-9F3F3793D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EB04-BE38-0345-ADF5-E749321C1236}" type="datetime3">
              <a:rPr lang="en-US" smtClean="0"/>
              <a:t>13 June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3FA19-5954-D545-BDF5-1B141A21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EB6B6-72DD-5340-8FC6-3A83D22D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F836E-40E2-4D40-9E14-CCC1DBEF2D48}"/>
              </a:ext>
            </a:extLst>
          </p:cNvPr>
          <p:cNvSpPr txBox="1"/>
          <p:nvPr userDrawn="1"/>
        </p:nvSpPr>
        <p:spPr>
          <a:xfrm>
            <a:off x="6096000" y="3566160"/>
            <a:ext cx="245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E5ABA43-C52D-FD4B-8FFE-9FA0430D5543}" type="datetime3">
              <a:rPr lang="en-US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13 June 2022</a:t>
            </a:fld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A7206-CD57-A444-AD1B-7F8B9880E15D}"/>
              </a:ext>
            </a:extLst>
          </p:cNvPr>
          <p:cNvSpPr txBox="1"/>
          <p:nvPr userDrawn="1"/>
        </p:nvSpPr>
        <p:spPr>
          <a:xfrm>
            <a:off x="6095999" y="3169518"/>
            <a:ext cx="245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Sharpton Lab</a:t>
            </a:r>
          </a:p>
        </p:txBody>
      </p:sp>
    </p:spTree>
    <p:extLst>
      <p:ext uri="{BB962C8B-B14F-4D97-AF65-F5344CB8AC3E}">
        <p14:creationId xmlns:p14="http://schemas.microsoft.com/office/powerpoint/2010/main" val="52923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4878-8C16-AF4C-AB8A-02611516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157DD-DD9E-5F49-BC02-275128403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B2A93-7A2A-F04C-9042-1173388F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D92D-AB34-1A4F-9FA8-F5E0A960877F}" type="datetime3">
              <a:rPr lang="en-US" smtClean="0"/>
              <a:t>13 June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A8F10-DBFC-544E-B5D7-8DB1F982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A568-AFC3-5048-A860-8B12FE5E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AA919-0FFB-1140-A5DE-519B39E61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20954-01D2-8149-959D-512A341ED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8C61-B62E-6045-B484-C8FDFFB8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4E29-4765-0543-AB6C-DD53492326C4}" type="datetime3">
              <a:rPr lang="en-US" smtClean="0"/>
              <a:t>13 June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3DE9-D2DB-B343-B139-87818F1E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BB164-801B-EF44-BAA5-8F0FA859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8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1C90-724F-ED44-AE5F-1DB6F87B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F255-C954-C942-ADA4-D1A029B6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1F2A2-ECA5-FC4B-82A1-D5C9E86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D48C-D7AD-EA48-B0D7-1C6720E975DF}" type="datetime3">
              <a:rPr lang="en-US" smtClean="0"/>
              <a:t>13 June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9EAC8-872D-464A-8A08-3B2357DA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3017E-176E-3543-BEC3-FC2DB6EB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0080" y="6354629"/>
            <a:ext cx="2743200" cy="365125"/>
          </a:xfrm>
        </p:spPr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3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766F-8298-2D47-BE57-58C3CCB8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73FD0-79AA-4045-AFAD-E7D8684BE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F229D-C50E-944B-A54C-F46CAF86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39C01-02EB-A041-BDAA-A905D3EBF33C}" type="datetime3">
              <a:rPr lang="en-US" smtClean="0"/>
              <a:t>13 June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B40EE-1C98-EF4B-8C9A-3EE6A62B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534CC-3304-E149-9BFB-F62EAA33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2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FA64-BEF9-A949-A022-BA3DA749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D7DD5-95B0-3143-97EE-13CF72038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07DB0-7883-AF41-AA26-1D0667AF5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E25A8-6A96-5845-9C7C-6BB8012A6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76A2-2A53-B142-AE00-B1817B4C8F4E}" type="datetime3">
              <a:rPr lang="en-US" smtClean="0"/>
              <a:t>13 June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7C6C7-0D77-804B-936F-31E12DEE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92E4D-2168-ED44-BFC5-576C6212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7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B3A80-57A8-794E-8B1D-23A7C937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E975-7B45-4347-AB1A-79290BC95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23B58-B111-0F48-9357-8AA8ABB7A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86429-F07D-824C-9C3B-8F573E61F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4AD09-1D6C-564A-BFA8-7621C7DA8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1D347-01C9-4B46-A213-881FC93D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081A0-2191-6A45-84D5-F02032843CD5}" type="datetime3">
              <a:rPr lang="en-US" smtClean="0"/>
              <a:t>13 June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7CE9B-57A6-0E48-9DF2-59D3A4AD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17F28-60D2-FB4C-A086-FDE6F425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3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15B1-F7E1-0246-87D6-0A4A3974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D29202-066C-E444-9DE9-84660FD0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890A-FDB5-EA4F-B026-B1DCE1BA21F6}" type="datetime3">
              <a:rPr lang="en-US" smtClean="0"/>
              <a:t>13 June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09ED4-AE6F-5441-A944-EA4B4624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D77D4-CE65-A440-AE48-081635E6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2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95DEC-AEEE-CC4A-BC1C-C68F8653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A274-9183-8E45-8026-56CB38703898}" type="datetime3">
              <a:rPr lang="en-US" smtClean="0"/>
              <a:t>13 June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48B0B-6DE2-4242-8705-EFD28DAC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C39FA-00A8-D648-95A1-63D1945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9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2621-714C-5144-A62F-52F070EC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31CF-3CB0-AB4D-82C7-4A952687D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DE3C2-EE3F-8D46-995D-081B8CD36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A6B8A-1B65-9846-B9E0-B9AA7FFA0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665D-1CDE-4C41-9163-2408E6E03A26}" type="datetime3">
              <a:rPr lang="en-US" smtClean="0"/>
              <a:t>13 June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7CE5A-B849-E34A-B59E-F2FC1FBF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5257B-6EA1-7047-A767-13A301E2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E6E1-5E9E-2B4A-BD4E-F8ABDA1B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464E83-A8C3-F04C-9573-C53C02E47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88D4D-3E80-6343-8394-A1D77F3BC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5C746-21D2-1F47-9BA0-637C10FF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3A59-0F4C-0644-AEC7-5D74664876EE}" type="datetime3">
              <a:rPr lang="en-US" smtClean="0"/>
              <a:t>13 June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E688C-4129-F14B-9E4D-4CF116C7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C179-A295-964A-A4A6-161861E1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8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A573D-38BA-6C43-AD37-0AA44A7D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D73F0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CF86C-42BA-DF4C-90CB-39FBCE08C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8597-F002-3D4E-9C0D-6E18D6F84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1A23A-F520-974A-AA18-95AC28E6C831}" type="datetime3">
              <a:rPr lang="en-US" smtClean="0"/>
              <a:t>13 June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E241-7D7F-0140-9661-73BB2DEA6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51649-B786-414D-A1C3-F37638FC8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426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5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ECD6-FE7A-D541-8260-5A797B239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ZF Diet Inf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5BFAE-20E9-9C45-AE69-F2F23A856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B528A-2E6E-9F47-B71A-9AA6A5E7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2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DEA4-E6D1-F149-99B6-D58A0B0F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 fed fish have higher BCS across development, </a:t>
            </a:r>
            <a:br>
              <a:rPr lang="en-US" dirty="0"/>
            </a:br>
            <a:r>
              <a:rPr lang="en-US" dirty="0"/>
              <a:t>while other diets are more stable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40F42-31DC-924D-8B13-39D864F1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CE333C-C376-8547-8A7B-1B9827F2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25" y="1360025"/>
            <a:ext cx="5497975" cy="54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D2A771-3E2C-0949-9E8B-AFCEB2425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0025"/>
            <a:ext cx="5497975" cy="54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9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305AE-5A49-C687-AE96-8FE334AB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6B19A-2A48-AECA-3D04-90E3983D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0214"/>
            <a:ext cx="6096000" cy="376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A0E74-C702-53A8-24C2-EBBA5CBF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0215"/>
            <a:ext cx="6096000" cy="3762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2C4BFA-617A-C840-D4BC-13ABC34C5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228" y="3552866"/>
            <a:ext cx="5355541" cy="33051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1D2EB6-FBC8-1DB3-8240-2553AF020A8A}"/>
              </a:ext>
            </a:extLst>
          </p:cNvPr>
          <p:cNvSpPr txBox="1"/>
          <p:nvPr/>
        </p:nvSpPr>
        <p:spPr>
          <a:xfrm>
            <a:off x="306546" y="5622122"/>
            <a:ext cx="280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Body.Condition.Score</a:t>
            </a:r>
            <a:r>
              <a:rPr lang="en-US" dirty="0"/>
              <a:t> = (Weight/(Length^3)*100)</a:t>
            </a:r>
          </a:p>
        </p:txBody>
      </p:sp>
    </p:spTree>
    <p:extLst>
      <p:ext uri="{BB962C8B-B14F-4D97-AF65-F5344CB8AC3E}">
        <p14:creationId xmlns:p14="http://schemas.microsoft.com/office/powerpoint/2010/main" val="53283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364D-E432-594D-AD2A-C505E084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time impact the microbiome?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7F86F-F61D-3C4A-92EA-C9A3FD79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4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0EC7-7173-114E-A272-3F2AE8AD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Diet and time associate with diversity, </a:t>
            </a:r>
            <a:br>
              <a:rPr lang="en-US" dirty="0"/>
            </a:br>
            <a:r>
              <a:rPr lang="en-US" dirty="0"/>
              <a:t>but the interaction effect is weak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44750-716C-8A42-B94B-E9E18112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AD09A-9F08-9146-A135-54951C66C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33"/>
          <a:stretch/>
        </p:blipFill>
        <p:spPr>
          <a:xfrm>
            <a:off x="8575583" y="1469985"/>
            <a:ext cx="3610719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EF869-E25E-5340-B177-03EE03B07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" y="1325562"/>
            <a:ext cx="8633458" cy="5395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3AD051-6138-994F-A214-654EF8784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155" y="4172230"/>
            <a:ext cx="3398307" cy="230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5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Diet driving abundance of certain taxa, </a:t>
            </a:r>
            <a:br>
              <a:rPr lang="en-US" dirty="0"/>
            </a:br>
            <a:r>
              <a:rPr lang="en-US" dirty="0"/>
              <a:t>while time influences composition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CB7154-3B55-004E-889D-11E9339F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" y="1325563"/>
            <a:ext cx="5532438" cy="553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3AF9005-9857-FA40-AD8B-7AE217C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5563"/>
            <a:ext cx="5532437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57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Diet driving abundance of certain taxa, </a:t>
            </a:r>
            <a:br>
              <a:rPr lang="en-US" dirty="0"/>
            </a:br>
            <a:r>
              <a:rPr lang="en-US" dirty="0"/>
              <a:t>while time influences composition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08495-5699-4841-9A5C-99BFF7CB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8" y="1342102"/>
            <a:ext cx="5515897" cy="5515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A46E5-BCA3-AE40-A610-1E2E78B28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90" y="1342102"/>
            <a:ext cx="5515897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082AD-3C48-3B46-AE56-BF3F3D5A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F78DA-2EC8-F349-A662-60CF841E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95" y="1324090"/>
            <a:ext cx="6259468" cy="42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07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AA5A1F-A2AA-6549-A485-EB2B6355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468FF9-E095-4B45-9DB6-73CBBBAF65C1}"/>
              </a:ext>
            </a:extLst>
          </p:cNvPr>
          <p:cNvGrpSpPr/>
          <p:nvPr/>
        </p:nvGrpSpPr>
        <p:grpSpPr>
          <a:xfrm>
            <a:off x="844952" y="0"/>
            <a:ext cx="10941936" cy="3457252"/>
            <a:chOff x="277791" y="300938"/>
            <a:chExt cx="11636418" cy="36766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655F9B-E815-CE4A-9C21-EFDF11D95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7658" y="300938"/>
              <a:ext cx="3676683" cy="36766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B7C52D-EBC9-F047-95B4-9402CB411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7526" y="300938"/>
              <a:ext cx="3676683" cy="36766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318061-8C22-A14E-9587-77B635162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791" y="300938"/>
              <a:ext cx="3676683" cy="367668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00CD8-0050-4849-AD62-C9F564F736F9}"/>
              </a:ext>
            </a:extLst>
          </p:cNvPr>
          <p:cNvGrpSpPr/>
          <p:nvPr/>
        </p:nvGrpSpPr>
        <p:grpSpPr>
          <a:xfrm>
            <a:off x="844952" y="3414872"/>
            <a:ext cx="10941936" cy="3457252"/>
            <a:chOff x="972273" y="3414873"/>
            <a:chExt cx="10941936" cy="34572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A32FDA-2957-8D41-8C77-CA519BEBA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273" y="3414873"/>
              <a:ext cx="3457252" cy="34572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3FCD6E-5006-B846-8084-CCEC0D31E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4615" y="3414873"/>
              <a:ext cx="3457252" cy="34572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D8C1C3-D3E8-C740-9064-B8C43BCB0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56957" y="3414873"/>
              <a:ext cx="3457252" cy="345725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40B73B-8084-7243-86AB-63F17975A8BE}"/>
              </a:ext>
            </a:extLst>
          </p:cNvPr>
          <p:cNvSpPr txBox="1"/>
          <p:nvPr/>
        </p:nvSpPr>
        <p:spPr>
          <a:xfrm rot="16200000">
            <a:off x="-1323515" y="1436240"/>
            <a:ext cx="345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INITIAL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BFF3B-9AB3-B046-B13B-6372B854A162}"/>
              </a:ext>
            </a:extLst>
          </p:cNvPr>
          <p:cNvSpPr txBox="1"/>
          <p:nvPr/>
        </p:nvSpPr>
        <p:spPr>
          <a:xfrm rot="16200000">
            <a:off x="-1323515" y="4851113"/>
            <a:ext cx="345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752383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1196-B5E4-1745-A067-AEF291C3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fish microbiomes develop over time </a:t>
            </a:r>
            <a:br>
              <a:rPr lang="en-US" dirty="0"/>
            </a:br>
            <a:r>
              <a:rPr lang="en-US" dirty="0"/>
              <a:t>as a function of diet and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34DC-C5FC-0641-8E98-C7DDA728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81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349F-FD3B-2349-BF95-58A0E25F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Body condition score decreases as alpha diversity increases in ZIRC fed fish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CC5E9-44C8-CD40-815A-5AEC1483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57CF3A-77E8-AA43-89E5-45E683AB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6" y="1332706"/>
            <a:ext cx="8866909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80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119D-D380-494E-B5DB-1742C820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047EE-11BA-3640-98AE-3A29D406A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11300"/>
            <a:ext cx="10871200" cy="51180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Diet</a:t>
            </a:r>
          </a:p>
          <a:p>
            <a:r>
              <a:rPr lang="en-US" dirty="0"/>
              <a:t>Does diet affect fish physiology?</a:t>
            </a:r>
          </a:p>
          <a:p>
            <a:r>
              <a:rPr lang="en-US" dirty="0"/>
              <a:t>Does diet affect the microbiome?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Development</a:t>
            </a:r>
          </a:p>
          <a:p>
            <a:r>
              <a:rPr lang="en-US" dirty="0"/>
              <a:t>Does time link to physiology? </a:t>
            </a:r>
          </a:p>
          <a:p>
            <a:r>
              <a:rPr lang="en-US" dirty="0"/>
              <a:t>Does time link to microbiome?</a:t>
            </a:r>
          </a:p>
          <a:p>
            <a:r>
              <a:rPr lang="en-US" dirty="0"/>
              <a:t>How do fish microbiomes develop over time as a function of diet and physiology?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Pathogen Exposure</a:t>
            </a:r>
          </a:p>
          <a:p>
            <a:r>
              <a:rPr lang="en-US" dirty="0"/>
              <a:t>Does exposure affect the microbiome?</a:t>
            </a:r>
          </a:p>
          <a:p>
            <a:r>
              <a:rPr lang="en-US" dirty="0"/>
              <a:t>Is the exposure effect on the microbiome diet dependent?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F538-14B6-794C-87BC-E12F05BD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92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0A7FA6-0D9E-7E42-AEB3-2BCB95DF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9921A-E8E4-3C4D-BC59-8A972157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0"/>
            <a:ext cx="6035040" cy="3771900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FC1F1E4-F5C4-D24F-A9C0-A1B8C42F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BE941CA2-C45B-F84E-B725-AB5445626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3594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C934D42-7E1E-5047-9C5D-703C7660A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2531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001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5444C-3DEF-9141-9F30-59B7040E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21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D2C5D69-BEC3-BE4F-BD0E-F0E42976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2180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319D5E2-E688-044A-BC7E-08533AF8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18" y="0"/>
            <a:ext cx="6012181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7E0A31E-DDED-9B43-9927-29574BCB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6173"/>
            <a:ext cx="6012180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6F5BCA2-476D-6443-82B5-D49BE633D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053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F529D-C4C5-744A-94EA-F4C2FB6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86E4914-F28C-6146-BAEE-89E3F224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A8928-F75C-8C4F-BE08-6FCAC313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810000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80850D7-1E26-B140-8984-FCCC81AA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856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0A25B5D8-8AE5-8B42-B7EE-7B05EA442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956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85251-58E7-FB48-86A0-E71FEF05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23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D74B72D-4F33-FF43-AE43-6E8B2F00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5BAEF119-E409-814A-B2AF-AF15398F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463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98772-A19F-3A4C-BCA7-D3F1D2720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7" y="3729990"/>
            <a:ext cx="6096000" cy="381000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D6A9F17-6268-B747-B9AC-0A2669E2B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935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AD2619-A487-3947-B92E-A05DD32C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C65E3-489E-714B-B18C-6D394100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3" y="156210"/>
            <a:ext cx="5613400" cy="278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AFEC1-5734-B448-BADB-9DD6C19DB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37" y="0"/>
            <a:ext cx="5438363" cy="2937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C4384-3278-2D41-8932-38EDEBAD2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29000"/>
            <a:ext cx="6129623" cy="3310891"/>
          </a:xfrm>
          <a:prstGeom prst="rect">
            <a:avLst/>
          </a:prstGeom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42F5D8E-5491-6B4D-893C-602B1E8C7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465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9590-3779-BB45-8EDD-77981872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composition of the microbiome linked to diet and body condition score/level?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ED7FE-FD28-1143-B608-28FEA070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71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DB26-367C-8743-8A62-D7589458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 is a stronger predictor of composition than body condition score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B2531-AD37-3F4C-A673-17710473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4FEF0-BC4F-B14A-B27D-239C2D85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1325562"/>
            <a:ext cx="5532438" cy="5532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D93DF-CBDF-EB4F-B6D4-403E1252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5562"/>
            <a:ext cx="5532438" cy="5532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54A1C-E056-B547-8937-1F568C1ADE39}"/>
              </a:ext>
            </a:extLst>
          </p:cNvPr>
          <p:cNvSpPr txBox="1"/>
          <p:nvPr/>
        </p:nvSpPr>
        <p:spPr>
          <a:xfrm>
            <a:off x="0" y="6171683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45D8-A9E6-9344-936E-0EB0034FD64F}"/>
              </a:ext>
            </a:extLst>
          </p:cNvPr>
          <p:cNvSpPr txBox="1"/>
          <p:nvPr/>
        </p:nvSpPr>
        <p:spPr>
          <a:xfrm>
            <a:off x="5532438" y="6169579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3322487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137D2-8DAB-1140-A4BE-E0BD44B3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1ACB7-550E-3B4D-AB7F-BCD89FEF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869950"/>
            <a:ext cx="87503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45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2EEC-683D-6641-92E1-ADF011B7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microbiome composition stratify by high and low body condition scores?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FE759-061D-E14D-85E9-5EC039F6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9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5C4D9-BE1B-1547-95E8-0F3BF75E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27" y="-15575"/>
            <a:ext cx="3429001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76595-C2E2-8C4A-A8C0-5E7AF225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90" y="3365926"/>
            <a:ext cx="3429000" cy="3429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58E8FA-B878-B845-A4AC-B131AD35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29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0848E4-BC4A-4F4B-ABB0-7BD04C79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66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88F8604F-A4E7-8843-8103-86A15856C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66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2A549C4-00D6-8D4C-803E-55859A79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33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58E17BE0-2170-9643-A9EE-20BEDC586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33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092790-3FCF-1A4C-B512-8F01511896D6}"/>
              </a:ext>
            </a:extLst>
          </p:cNvPr>
          <p:cNvGrpSpPr/>
          <p:nvPr/>
        </p:nvGrpSpPr>
        <p:grpSpPr>
          <a:xfrm>
            <a:off x="571016" y="1942520"/>
            <a:ext cx="1087988" cy="3743422"/>
            <a:chOff x="571016" y="1942520"/>
            <a:chExt cx="1087988" cy="37434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9DC700-F0B5-B44E-97DF-9056275016A1}"/>
                </a:ext>
              </a:extLst>
            </p:cNvPr>
            <p:cNvSpPr txBox="1"/>
            <p:nvPr/>
          </p:nvSpPr>
          <p:spPr>
            <a:xfrm>
              <a:off x="705275" y="1942520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Gemma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FDCD99-EB05-784C-8D1D-A2CCC5F0E556}"/>
                </a:ext>
              </a:extLst>
            </p:cNvPr>
            <p:cNvSpPr txBox="1"/>
            <p:nvPr/>
          </p:nvSpPr>
          <p:spPr>
            <a:xfrm>
              <a:off x="571016" y="5316610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Gemma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180A46-88DA-194F-B444-B22FE191BACD}"/>
              </a:ext>
            </a:extLst>
          </p:cNvPr>
          <p:cNvGrpSpPr/>
          <p:nvPr/>
        </p:nvGrpSpPr>
        <p:grpSpPr>
          <a:xfrm>
            <a:off x="4399933" y="1907459"/>
            <a:ext cx="953730" cy="3798332"/>
            <a:chOff x="304798" y="1907459"/>
            <a:chExt cx="953730" cy="3798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3B72E0-027A-1F45-A614-0640C43C227E}"/>
                </a:ext>
              </a:extLst>
            </p:cNvPr>
            <p:cNvSpPr txBox="1"/>
            <p:nvPr/>
          </p:nvSpPr>
          <p:spPr>
            <a:xfrm>
              <a:off x="304799" y="1907459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FF31D9-50CD-4142-8460-512FA107EBCA}"/>
                </a:ext>
              </a:extLst>
            </p:cNvPr>
            <p:cNvSpPr txBox="1"/>
            <p:nvPr/>
          </p:nvSpPr>
          <p:spPr>
            <a:xfrm>
              <a:off x="304798" y="5336459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F43F26-553F-BC45-A93E-DFF56D6A852A}"/>
              </a:ext>
            </a:extLst>
          </p:cNvPr>
          <p:cNvGrpSpPr/>
          <p:nvPr/>
        </p:nvGrpSpPr>
        <p:grpSpPr>
          <a:xfrm>
            <a:off x="8380017" y="1875505"/>
            <a:ext cx="953730" cy="4075331"/>
            <a:chOff x="304798" y="1907459"/>
            <a:chExt cx="953730" cy="4075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59174C-E725-634D-8280-CE02D737CE12}"/>
                </a:ext>
              </a:extLst>
            </p:cNvPr>
            <p:cNvSpPr txBox="1"/>
            <p:nvPr/>
          </p:nvSpPr>
          <p:spPr>
            <a:xfrm>
              <a:off x="304799" y="1907459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ZIRC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30F009-71FE-2C45-9D68-DCCB0F09AAC0}"/>
                </a:ext>
              </a:extLst>
            </p:cNvPr>
            <p:cNvSpPr txBox="1"/>
            <p:nvPr/>
          </p:nvSpPr>
          <p:spPr>
            <a:xfrm>
              <a:off x="304798" y="5336459"/>
              <a:ext cx="953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ZIRC</a:t>
              </a:r>
            </a:p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3303C9-F9D0-7543-8D95-1C395215BF98}"/>
              </a:ext>
            </a:extLst>
          </p:cNvPr>
          <p:cNvSpPr txBox="1"/>
          <p:nvPr/>
        </p:nvSpPr>
        <p:spPr>
          <a:xfrm>
            <a:off x="5442152" y="2812025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3F2FF3-616B-CD45-B26C-29B2C58DAAB3}"/>
              </a:ext>
            </a:extLst>
          </p:cNvPr>
          <p:cNvSpPr txBox="1"/>
          <p:nvPr/>
        </p:nvSpPr>
        <p:spPr>
          <a:xfrm>
            <a:off x="1383886" y="2792361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737A78-4356-F448-9A11-A83146930A71}"/>
              </a:ext>
            </a:extLst>
          </p:cNvPr>
          <p:cNvSpPr txBox="1"/>
          <p:nvPr/>
        </p:nvSpPr>
        <p:spPr>
          <a:xfrm>
            <a:off x="9493519" y="2833829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76E078-DEAD-DF4E-8495-CA3147B09E74}"/>
              </a:ext>
            </a:extLst>
          </p:cNvPr>
          <p:cNvSpPr txBox="1"/>
          <p:nvPr/>
        </p:nvSpPr>
        <p:spPr>
          <a:xfrm>
            <a:off x="5442152" y="6245208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A402E1-5C28-B04F-B17F-6F4D36421A67}"/>
              </a:ext>
            </a:extLst>
          </p:cNvPr>
          <p:cNvSpPr txBox="1"/>
          <p:nvPr/>
        </p:nvSpPr>
        <p:spPr>
          <a:xfrm>
            <a:off x="1383886" y="6225544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617DA-B20A-A047-9CD0-31976C9BEF36}"/>
              </a:ext>
            </a:extLst>
          </p:cNvPr>
          <p:cNvSpPr txBox="1"/>
          <p:nvPr/>
        </p:nvSpPr>
        <p:spPr>
          <a:xfrm>
            <a:off x="9493519" y="6267012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</p:spTree>
    <p:extLst>
      <p:ext uri="{BB962C8B-B14F-4D97-AF65-F5344CB8AC3E}">
        <p14:creationId xmlns:p14="http://schemas.microsoft.com/office/powerpoint/2010/main" val="399949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9EDC-8F39-8146-8781-8C97C529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diet affect fish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51C02-ABA6-1245-B22D-6E9CBC96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05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6BF0C9D-CD69-334E-9968-F691075A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" y="1325562"/>
            <a:ext cx="5469467" cy="546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 3 mpf the microbiome composition of ZIRC fed fish did not differ, but at 6 mpf they stratified by body condition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0B533-E9A5-1A4E-8F25-D586F43F111B}"/>
              </a:ext>
            </a:extLst>
          </p:cNvPr>
          <p:cNvSpPr txBox="1"/>
          <p:nvPr/>
        </p:nvSpPr>
        <p:spPr>
          <a:xfrm>
            <a:off x="2714794" y="5951728"/>
            <a:ext cx="129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BCL = 2.45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F351B06-445D-264B-A8D1-6E4025BD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5562"/>
            <a:ext cx="5563394" cy="556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988CAD-DC58-B544-B16A-A7F782A2739F}"/>
              </a:ext>
            </a:extLst>
          </p:cNvPr>
          <p:cNvSpPr txBox="1"/>
          <p:nvPr/>
        </p:nvSpPr>
        <p:spPr>
          <a:xfrm>
            <a:off x="8647790" y="5951729"/>
            <a:ext cx="129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BCL = 2.45</a:t>
            </a:r>
          </a:p>
        </p:txBody>
      </p:sp>
    </p:spTree>
    <p:extLst>
      <p:ext uri="{BB962C8B-B14F-4D97-AF65-F5344CB8AC3E}">
        <p14:creationId xmlns:p14="http://schemas.microsoft.com/office/powerpoint/2010/main" val="2842118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8A2799-C03E-5444-92CB-6CB8FA4A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 fed fish stats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6EBB8-AA66-BD40-8F9E-C79D4896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94C67-0E27-7349-8CE2-37EA78F4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19" y="1909594"/>
            <a:ext cx="7300536" cy="43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6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C86F-9333-3B45-86B4-ADD8D38E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certain taxa explain the diversity and compositional differences we see in body condition scores in ZIRC fed fish?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9DB0D-C750-EA4A-9A90-E1E18D48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72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6E75-D144-BC4E-91EF-24412DCC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taxa in ZIRC fed fish by body condition score across both time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AB1FC-BFA3-BD48-9A4A-40C20C17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9A2CC-A748-EE40-8B24-C4DE3BF4D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7" t="27556" r="30491" b="26515"/>
          <a:stretch/>
        </p:blipFill>
        <p:spPr>
          <a:xfrm>
            <a:off x="127820" y="1455173"/>
            <a:ext cx="4058781" cy="5142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AE47FC-2002-9E4E-9265-12B44B97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99" y="1455173"/>
            <a:ext cx="26543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73125-B9B5-A446-AA0C-91427CC3C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27" y="4026308"/>
            <a:ext cx="26543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967EA0-158D-5842-BE1B-0F9454FEB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708" y="1440656"/>
            <a:ext cx="2654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94EB-FA89-DD42-BAC3-A7105FD9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taxa in ZIRC fed fish by body condition score at final time 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85BCF-091F-3340-BD69-90A105BA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88E2E-FD4E-BF4A-ADDD-CD1C3238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12" y="2082687"/>
            <a:ext cx="3532873" cy="3346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FB847-E184-BD40-8428-41EB138F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003" y="2082687"/>
            <a:ext cx="3532873" cy="334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26409-88D0-9647-9F0B-81B6D4306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157" y="2082687"/>
            <a:ext cx="3532873" cy="33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8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</a:t>
            </a:r>
            <a:br>
              <a:rPr lang="en-US" dirty="0"/>
            </a:br>
            <a:r>
              <a:rPr lang="en-US" dirty="0"/>
              <a:t>body condition levels (2.45) and time in ZIRC fed fish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35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28B1C3-B3CD-9A4A-A85D-01828E07B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52" t="27765" r="33103" b="24923"/>
          <a:stretch/>
        </p:blipFill>
        <p:spPr>
          <a:xfrm>
            <a:off x="0" y="1396179"/>
            <a:ext cx="4198374" cy="55260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B80A13-8B50-D44A-AF26-75B710A2B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0" y="1508918"/>
            <a:ext cx="2654300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E3E318-9710-4548-96A2-A05A7737C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978" y="1509712"/>
            <a:ext cx="2654300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9910C4-1FDE-F047-A051-33666E1C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978" y="4206874"/>
            <a:ext cx="2654300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4645F-A660-0A4E-A7CC-5CB069C57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850" y="4206874"/>
            <a:ext cx="2654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3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32476-2A52-B74A-BBD6-8ACA4C1E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Aeromonas abundance decreased with body condition score across all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483FA1-21CD-1344-8B26-1CC46B1A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BB1C5-02F5-414D-9E70-8D0CBEFE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18" y="1329990"/>
            <a:ext cx="7656163" cy="54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73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AB967-4CD7-4B44-8099-AB6A98EA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2E974-7E37-7A46-A6DA-99EC8053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46" y="0"/>
            <a:ext cx="5820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88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FBEE-A6CC-A941-947F-6D2B3B19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fish microbiomes develop over time as a function of diet and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40593-2875-6B4A-AD24-F626597D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79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6A9A0-F4F3-3046-90BB-4314221D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0F42F-A2D2-FF4F-82CD-998C280E9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3" y="17141"/>
            <a:ext cx="6061717" cy="6061717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5ED4A0-230B-DE49-A9DF-B5C90CDA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94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97C3-7E64-D047-A015-040769E5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ZIRC diet had higher weight and body condition scores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FF8F7F-21EA-894C-BE85-B1B786CA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84A1E1-F6A0-E648-A896-5E415DA5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21" y="1545613"/>
            <a:ext cx="5038017" cy="50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330851-10A9-E549-99E5-DB1314EC8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21" y="1545613"/>
            <a:ext cx="5038017" cy="50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25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21891-44F4-B44C-91A7-2F9675EA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8258A-ED5A-7645-B294-FD183810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595116"/>
            <a:ext cx="5667768" cy="5667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78F7F5-8C35-6D4F-913A-8975C7B2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92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46FC40-CD27-1146-8109-8BED46BB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8C11E-207A-DE44-B3B8-F350FAB0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4038600" cy="403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36765F-A0B1-094D-BBFE-2C98CACE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270000"/>
            <a:ext cx="4038600" cy="403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1779C-0A2E-E244-B103-23B9BA25A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270000"/>
            <a:ext cx="4038600" cy="4038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6D4983-3F72-5B47-A813-4F4483FEABB2}"/>
              </a:ext>
            </a:extLst>
          </p:cNvPr>
          <p:cNvSpPr txBox="1"/>
          <p:nvPr/>
        </p:nvSpPr>
        <p:spPr>
          <a:xfrm>
            <a:off x="254000" y="45974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Body Condition Level = 2.25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F651E-A216-E344-B5F6-759D153AA7C9}"/>
              </a:ext>
            </a:extLst>
          </p:cNvPr>
          <p:cNvSpPr txBox="1"/>
          <p:nvPr/>
        </p:nvSpPr>
        <p:spPr>
          <a:xfrm>
            <a:off x="4292600" y="45847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Body Condition Level = 2.25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F7009-8C85-7745-A87F-A492DAA2428A}"/>
              </a:ext>
            </a:extLst>
          </p:cNvPr>
          <p:cNvSpPr txBox="1"/>
          <p:nvPr/>
        </p:nvSpPr>
        <p:spPr>
          <a:xfrm>
            <a:off x="8229600" y="45720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Body Condition Level = 2.25</a:t>
            </a:r>
          </a:p>
        </p:txBody>
      </p:sp>
    </p:spTree>
    <p:extLst>
      <p:ext uri="{BB962C8B-B14F-4D97-AF65-F5344CB8AC3E}">
        <p14:creationId xmlns:p14="http://schemas.microsoft.com/office/powerpoint/2010/main" val="240941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F74BA6-CA1F-5A43-A836-A8AE4A59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CC8D1-6523-8740-8555-005B2BD3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1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57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9A20A9-2F2D-BD7B-D9ED-BB25B9A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910" y="1325562"/>
            <a:ext cx="5110467" cy="4796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87322-9507-2C44-B574-21980E40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difference between exposure groups within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CC5A4-9CF1-DE42-93DF-9EAD794C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55949-EDC9-4D97-A101-8435686A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11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A1F9CD-7BA4-7336-F18F-798C2813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446" y="1812821"/>
            <a:ext cx="4919655" cy="4181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E49F19-62BB-694F-362A-594054EA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 fed fish heaviest across all exposure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DE86C-7F27-A239-86DD-64D01BEE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8802C-583A-97B2-12B8-0B8CCFD99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178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7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D24C9-1096-33E9-EDC5-BC975CE0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AEA78-CB51-BC21-37A2-19FE263F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8199"/>
            <a:ext cx="6096000" cy="51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F41A93-4B8B-286C-9780-F7C80A18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4" y="838201"/>
            <a:ext cx="552026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2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7322-9507-2C44-B574-21980E40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pathogen exposure affect microbiome?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CC5A4-9CF1-DE42-93DF-9EAD794C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36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0C18-99BE-BD47-AEA4-AA3918B4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fish have higher alpha diversity compared to exposed and pre-exposed fish across all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3880E-23D2-D14A-B9CD-18D17123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4EA5C-B55D-8844-9FB5-81F1757F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562"/>
            <a:ext cx="5532437" cy="5532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7077DA-613A-9B4E-964F-25F0A2681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63" y="2978150"/>
            <a:ext cx="61722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73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FFA8A1-CF28-BC42-B14B-0B1BEB3C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681" y="825909"/>
            <a:ext cx="38732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Pathogen exposure stratifies the composition of the gut microbiome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1B94F9-7464-5B41-91C4-1D6A206A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856" y="1325563"/>
            <a:ext cx="4959732" cy="1928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7D543-2D2C-5A40-98AA-374F715DF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2" y="1361768"/>
            <a:ext cx="5496232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5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F00E-5330-B546-940F-09A74F63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exposure effect on the microbiome diet dependent?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B6140-94FA-3448-B30F-751CB528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3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51E4-09F6-A94D-AD85-63237818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diet link to fish microbiome?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6DB0E-D1B2-104B-AFED-43069DA9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29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32104" cy="1325563"/>
          </a:xfrm>
        </p:spPr>
        <p:txBody>
          <a:bodyPr>
            <a:noAutofit/>
          </a:bodyPr>
          <a:lstStyle/>
          <a:p>
            <a:r>
              <a:rPr lang="en-US" dirty="0"/>
              <a:t>ZIRC is more sensitive to pathogen exposure </a:t>
            </a:r>
            <a:br>
              <a:rPr lang="en-US" dirty="0"/>
            </a:br>
            <a:r>
              <a:rPr lang="en-US" dirty="0"/>
              <a:t>than other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50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4652CC5-BA44-4F42-ABCF-524A357B8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6182"/>
            <a:ext cx="8866909" cy="55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E1DEFD-02D9-B84D-B336-B6EBDC997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09" y="-150165"/>
            <a:ext cx="3329745" cy="7158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52855-0F33-5D4D-BD3A-B0CEE791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955" y="-95248"/>
            <a:ext cx="3190045" cy="20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2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979B4-B117-BA1B-8739-10785797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28CF0-2DF8-1046-3912-0652EDF7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003" y="-150165"/>
            <a:ext cx="3329745" cy="71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23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A9447B-86F8-8E4E-9919-AA751D56A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9" r="6868"/>
          <a:stretch/>
        </p:blipFill>
        <p:spPr>
          <a:xfrm>
            <a:off x="8871817" y="1028700"/>
            <a:ext cx="3165646" cy="4343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975A4-4166-BB4A-9D8D-DC9F9FA8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09196-0B55-D943-A717-A71E0979D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7" y="381000"/>
            <a:ext cx="871728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71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0ADCC9-28E0-2244-B07F-0FA3FCDD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influence of exposure is secondary to diet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D2E31-1038-1949-8F07-4BBA5535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ACAD3-4EBF-134F-91FB-A311CE6E4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325563"/>
            <a:ext cx="5541818" cy="5541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3A0BE-4140-9742-8A8C-38B79E38B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37" y="1325563"/>
            <a:ext cx="5541818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4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A76FEE-660D-7845-98DF-E6AE3A60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A7355-5552-004B-B337-72C37A4B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547AE-2F45-9C42-91C4-357F0F31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63" y="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86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2C3C7-397E-944B-AA15-79DD8C73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B34A5-137A-264E-A3BE-AAA82661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793750"/>
            <a:ext cx="8496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9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exposure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394A8A-A71C-154B-A010-F647787D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4" t="29765" r="30158" b="27839"/>
          <a:stretch/>
        </p:blipFill>
        <p:spPr>
          <a:xfrm>
            <a:off x="140886" y="1801138"/>
            <a:ext cx="4155235" cy="4673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78FBE-A21E-1E44-AD8C-5D25AA2D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95" y="1416842"/>
            <a:ext cx="2798410" cy="2651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E5FD2-56C8-B247-A59F-7EAB5660A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662" y="1416842"/>
            <a:ext cx="2798410" cy="2651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06BC13-65BC-5145-8C50-BE95D8A58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795" y="4067967"/>
            <a:ext cx="2798410" cy="2651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CE3C87-07E7-004A-A87F-4C933B017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662" y="4067967"/>
            <a:ext cx="2798410" cy="2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58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exposure groups in ZIRC fed fish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05C4F-2B64-304F-8503-B922B70A6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6" t="34063" r="31721" b="31989"/>
          <a:stretch/>
        </p:blipFill>
        <p:spPr>
          <a:xfrm>
            <a:off x="127819" y="1759973"/>
            <a:ext cx="4100586" cy="3923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8E507-117B-E440-9594-FD3E8B13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16" y="1451293"/>
            <a:ext cx="26543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36FA7B-F45A-0F47-BDF7-B33BCA504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0" y="1451293"/>
            <a:ext cx="26543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5108A0-BB09-AC40-B0CB-0DF7D2DFE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164" y="1451293"/>
            <a:ext cx="26543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2D3FE9-DD78-4049-98C9-22C76A317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961" y="4217353"/>
            <a:ext cx="2654300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C91874-3C30-CC4C-A506-9CD1D91F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666" y="4217353"/>
            <a:ext cx="2654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E590-5070-1C4D-9A12-F9868FF7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Alpha diversity score stratified by diet with ZIRC having </a:t>
            </a:r>
            <a:r>
              <a:rPr lang="en-US" dirty="0"/>
              <a:t>the highest, followed by Gemma and Watts with the lowest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2C79C-1A5A-DC46-A0CF-8B04B2D2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023570-1E33-0849-BE2E-AA41A9E9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1" y="1325563"/>
            <a:ext cx="5541818" cy="55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115545-707F-0B43-A177-ACA07E78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30" y="2085097"/>
            <a:ext cx="4098857" cy="3466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2C58A-10F6-4B4A-98CB-A9369B370455}"/>
              </a:ext>
            </a:extLst>
          </p:cNvPr>
          <p:cNvSpPr txBox="1"/>
          <p:nvPr/>
        </p:nvSpPr>
        <p:spPr>
          <a:xfrm>
            <a:off x="0" y="6488668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157477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Diet stratifies the composition of the gut microbiome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F4710B-CE28-2D4E-AF96-0641BEF3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81" y="1325563"/>
            <a:ext cx="5532437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501B3B-095B-3F4D-9C5A-3C4B7DE3D2A8}"/>
              </a:ext>
            </a:extLst>
          </p:cNvPr>
          <p:cNvSpPr txBox="1"/>
          <p:nvPr/>
        </p:nvSpPr>
        <p:spPr>
          <a:xfrm>
            <a:off x="0" y="6488668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103851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A1621-9083-1245-B7F0-9309218B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6" t="23771" r="31106" b="22079"/>
          <a:stretch/>
        </p:blipFill>
        <p:spPr>
          <a:xfrm>
            <a:off x="117931" y="1481733"/>
            <a:ext cx="3363276" cy="5045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61384-798E-C143-8CA6-17F4BA8C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94" y="1326356"/>
            <a:ext cx="26543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500B9-ACED-C146-98B3-D85C155C5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6" y="3950306"/>
            <a:ext cx="2662682" cy="252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4F82F-65B0-4A4A-A875-7079C767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180" y="3916754"/>
            <a:ext cx="2662683" cy="2522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197479-D78E-FA47-8D61-B224DF509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46" y="1338523"/>
            <a:ext cx="2743200" cy="2598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75CC4-F25D-0041-8405-A537B91C8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91" y="1338524"/>
            <a:ext cx="2743200" cy="2598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09320-C944-5348-84BE-317741EB6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92" y="3950306"/>
            <a:ext cx="2662682" cy="25225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979984-339D-E043-ADDB-C7FA5618F6DA}"/>
              </a:ext>
            </a:extLst>
          </p:cNvPr>
          <p:cNvSpPr txBox="1"/>
          <p:nvPr/>
        </p:nvSpPr>
        <p:spPr>
          <a:xfrm>
            <a:off x="0" y="6488668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229561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F3ADD-15A6-A841-BBF2-848D2C01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time link to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9EBD-F183-0E43-9D80-BBEA946B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89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_OSU_02142022" id="{3ACD3EDB-6B52-F44A-91B9-C4A92945D4BA}" vid="{78E9DA32-5A21-444F-BC79-FD6DB27CD2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51967</TotalTime>
  <Words>720</Words>
  <Application>Microsoft Macintosh PowerPoint</Application>
  <PresentationFormat>Widescreen</PresentationFormat>
  <Paragraphs>160</Paragraphs>
  <Slides>57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Arial Black</vt:lpstr>
      <vt:lpstr>Calibri</vt:lpstr>
      <vt:lpstr>Office Theme</vt:lpstr>
      <vt:lpstr>ZF Diet Inf Results</vt:lpstr>
      <vt:lpstr>Questions</vt:lpstr>
      <vt:lpstr>Does diet affect fish physiology?</vt:lpstr>
      <vt:lpstr>ZIRC diet had higher weight and body condition scores</vt:lpstr>
      <vt:lpstr>Does diet link to fish microbiome?</vt:lpstr>
      <vt:lpstr>Alpha diversity score stratified by diet with ZIRC having the highest, followed by Gemma and Watts with the lowest</vt:lpstr>
      <vt:lpstr>Diet stratifies the composition of the gut microbiome</vt:lpstr>
      <vt:lpstr>Differentially abundant genera found across diets</vt:lpstr>
      <vt:lpstr>Does time link to physiology?</vt:lpstr>
      <vt:lpstr>ZIRC fed fish have higher BCS across development,  while other diets are more stable</vt:lpstr>
      <vt:lpstr>PowerPoint Presentation</vt:lpstr>
      <vt:lpstr>Does time impact the microbiome?</vt:lpstr>
      <vt:lpstr>Diet and time associate with diversity,  but the interaction effect is weak</vt:lpstr>
      <vt:lpstr>Diet driving abundance of certain taxa,  while time influences composition</vt:lpstr>
      <vt:lpstr>Diet driving abundance of certain taxa,  while time influences composition</vt:lpstr>
      <vt:lpstr>PowerPoint Presentation</vt:lpstr>
      <vt:lpstr>PowerPoint Presentation</vt:lpstr>
      <vt:lpstr>How do fish microbiomes develop over time  as a function of diet and physiology?</vt:lpstr>
      <vt:lpstr>Body condition score decreases as alpha diversity increases in ZIRC fed 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the composition of the microbiome linked to diet and body condition score/level?</vt:lpstr>
      <vt:lpstr>Diet is a stronger predictor of composition than body condition score</vt:lpstr>
      <vt:lpstr>PowerPoint Presentation</vt:lpstr>
      <vt:lpstr>Does microbiome composition stratify by high and low body condition scores?</vt:lpstr>
      <vt:lpstr>PowerPoint Presentation</vt:lpstr>
      <vt:lpstr>At 3 mpf the microbiome composition of ZIRC fed fish did not differ, but at 6 mpf they stratified by body condition level</vt:lpstr>
      <vt:lpstr>ZIRC fed fish stats</vt:lpstr>
      <vt:lpstr>Do certain taxa explain the diversity and compositional differences we see in body condition scores in ZIRC fed fish?</vt:lpstr>
      <vt:lpstr>Differentially abundant taxa in ZIRC fed fish by body condition score across both time points</vt:lpstr>
      <vt:lpstr>Differentially abundant taxa in ZIRC fed fish by body condition score at final time point</vt:lpstr>
      <vt:lpstr>Differentially abundant genera found across  body condition levels (2.45) and time in ZIRC fed fish</vt:lpstr>
      <vt:lpstr>Aeromonas abundance decreased with body condition score across all diets</vt:lpstr>
      <vt:lpstr>PowerPoint Presentation</vt:lpstr>
      <vt:lpstr>How do fish microbiomes develop over time as a function of diet and physiology?</vt:lpstr>
      <vt:lpstr>PowerPoint Presentation</vt:lpstr>
      <vt:lpstr>PowerPoint Presentation</vt:lpstr>
      <vt:lpstr>PowerPoint Presentation</vt:lpstr>
      <vt:lpstr>PowerPoint Presentation</vt:lpstr>
      <vt:lpstr>No difference between exposure groups within diets</vt:lpstr>
      <vt:lpstr>ZIRC fed fish heaviest across all exposure groups</vt:lpstr>
      <vt:lpstr>PowerPoint Presentation</vt:lpstr>
      <vt:lpstr>Does pathogen exposure affect microbiome?</vt:lpstr>
      <vt:lpstr>Unexposed fish have higher alpha diversity compared to exposed and pre-exposed fish across all diets</vt:lpstr>
      <vt:lpstr>Pathogen exposure stratifies the composition of the gut microbiome </vt:lpstr>
      <vt:lpstr>Is the exposure effect on the microbiome diet dependent?</vt:lpstr>
      <vt:lpstr>ZIRC is more sensitive to pathogen exposure  than other diets</vt:lpstr>
      <vt:lpstr>PowerPoint Presentation</vt:lpstr>
      <vt:lpstr>PowerPoint Presentation</vt:lpstr>
      <vt:lpstr>The influence of exposure is secondary to diet</vt:lpstr>
      <vt:lpstr>PowerPoint Presentation</vt:lpstr>
      <vt:lpstr>PowerPoint Presentation</vt:lpstr>
      <vt:lpstr>Differentially abundant genera found across exposure groups</vt:lpstr>
      <vt:lpstr>Differentially abundant genera found across exposure groups in ZIRC fed fish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ZF Diet Inf Results</dc:title>
  <dc:creator>Sieler Jr, Michael James</dc:creator>
  <cp:lastModifiedBy>Sieler Jr, Michael James</cp:lastModifiedBy>
  <cp:revision>60</cp:revision>
  <dcterms:created xsi:type="dcterms:W3CDTF">2022-03-11T17:07:25Z</dcterms:created>
  <dcterms:modified xsi:type="dcterms:W3CDTF">2022-06-16T03:52:27Z</dcterms:modified>
</cp:coreProperties>
</file>